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</p:sldMasterIdLst>
  <p:sldIdLst>
    <p:sldId id="256" r:id="rId3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40279" y="1514855"/>
            <a:ext cx="1203960" cy="810895"/>
          </a:xfrm>
          <a:custGeom>
            <a:avLst/>
            <a:gdLst/>
            <a:ahLst/>
            <a:cxnLst/>
            <a:rect l="l" t="t" r="r" b="b"/>
            <a:pathLst>
              <a:path w="1203960" h="810894">
                <a:moveTo>
                  <a:pt x="0" y="810768"/>
                </a:moveTo>
                <a:lnTo>
                  <a:pt x="1203959" y="810768"/>
                </a:lnTo>
                <a:lnTo>
                  <a:pt x="1203959" y="0"/>
                </a:lnTo>
                <a:lnTo>
                  <a:pt x="0" y="0"/>
                </a:lnTo>
                <a:lnTo>
                  <a:pt x="0" y="810768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1285" y="359409"/>
            <a:ext cx="504761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21179" y="1590294"/>
            <a:ext cx="1040765" cy="5033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0965" marR="90805" indent="-1270" algn="ctr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alibri"/>
                <a:cs typeface="Calibri"/>
              </a:rPr>
              <a:t>Abteilung 1  </a:t>
            </a:r>
            <a:r>
              <a:rPr sz="900" spc="-5" dirty="0">
                <a:latin typeface="Calibri"/>
                <a:cs typeface="Calibri"/>
              </a:rPr>
              <a:t>Cyber-Sicherheit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/  </a:t>
            </a:r>
            <a:r>
              <a:rPr sz="900" spc="-5" dirty="0">
                <a:latin typeface="Calibri"/>
                <a:cs typeface="Calibri"/>
              </a:rPr>
              <a:t>Technik</a:t>
            </a:r>
            <a:endParaRPr lang="de-DE" sz="900" spc="-5" dirty="0">
              <a:latin typeface="Calibri"/>
              <a:cs typeface="Calibri"/>
            </a:endParaRPr>
          </a:p>
          <a:p>
            <a:pPr marL="100965" marR="90805" indent="-1270" algn="ctr">
              <a:lnSpc>
                <a:spcPct val="100000"/>
              </a:lnSpc>
              <a:spcBef>
                <a:spcPts val="105"/>
              </a:spcBef>
            </a:pPr>
            <a:endParaRPr sz="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22520" y="1837944"/>
            <a:ext cx="1181100" cy="899160"/>
          </a:xfrm>
          <a:custGeom>
            <a:avLst/>
            <a:gdLst/>
            <a:ahLst/>
            <a:cxnLst/>
            <a:rect l="l" t="t" r="r" b="b"/>
            <a:pathLst>
              <a:path w="1181100" h="899160">
                <a:moveTo>
                  <a:pt x="0" y="899160"/>
                </a:moveTo>
                <a:lnTo>
                  <a:pt x="1181100" y="899160"/>
                </a:lnTo>
                <a:lnTo>
                  <a:pt x="1181100" y="0"/>
                </a:lnTo>
                <a:lnTo>
                  <a:pt x="0" y="0"/>
                </a:lnTo>
                <a:lnTo>
                  <a:pt x="0" y="89916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68366" y="1886887"/>
            <a:ext cx="1084580" cy="605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12</a:t>
            </a:r>
            <a:endParaRPr sz="1100" dirty="0">
              <a:latin typeface="Calibri"/>
              <a:cs typeface="Calibri"/>
            </a:endParaRPr>
          </a:p>
          <a:p>
            <a:pPr marL="12700" marR="5080" indent="635" algn="ctr">
              <a:lnSpc>
                <a:spcPct val="100000"/>
              </a:lnSpc>
              <a:spcBef>
                <a:spcPts val="10"/>
              </a:spcBef>
            </a:pPr>
            <a:r>
              <a:rPr sz="850" spc="-5" dirty="0">
                <a:latin typeface="Calibri"/>
                <a:cs typeface="Calibri"/>
              </a:rPr>
              <a:t>Bayern-CERT: </a:t>
            </a:r>
            <a:endParaRPr lang="de-DE" sz="850" spc="-5" dirty="0">
              <a:latin typeface="Calibri"/>
              <a:cs typeface="Calibri"/>
            </a:endParaRPr>
          </a:p>
          <a:p>
            <a:pPr marL="12700" marR="5080" indent="635" algn="ctr">
              <a:lnSpc>
                <a:spcPct val="100000"/>
              </a:lnSpc>
              <a:spcBef>
                <a:spcPts val="10"/>
              </a:spcBef>
            </a:pPr>
            <a:r>
              <a:rPr sz="850" spc="-5" dirty="0" err="1">
                <a:latin typeface="Calibri"/>
                <a:cs typeface="Calibri"/>
              </a:rPr>
              <a:t>Vorfallsbearbeitung</a:t>
            </a:r>
            <a:r>
              <a:rPr sz="850" spc="-5" dirty="0">
                <a:latin typeface="Calibri"/>
                <a:cs typeface="Calibri"/>
              </a:rPr>
              <a:t>, </a:t>
            </a:r>
            <a:r>
              <a:rPr lang="de-DE" sz="850" spc="-5" dirty="0">
                <a:latin typeface="Calibri"/>
                <a:cs typeface="Calibri"/>
              </a:rPr>
              <a:t>OSINT, WID</a:t>
            </a:r>
          </a:p>
          <a:p>
            <a:pPr marL="12700" marR="5080" indent="635" algn="ctr">
              <a:lnSpc>
                <a:spcPct val="100000"/>
              </a:lnSpc>
              <a:spcBef>
                <a:spcPts val="10"/>
              </a:spcBef>
            </a:pPr>
            <a:endParaRPr lang="de-DE" sz="200" spc="-5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30167" y="1845564"/>
            <a:ext cx="1150620" cy="899160"/>
          </a:xfrm>
          <a:custGeom>
            <a:avLst/>
            <a:gdLst/>
            <a:ahLst/>
            <a:cxnLst/>
            <a:rect l="l" t="t" r="r" b="b"/>
            <a:pathLst>
              <a:path w="1150620" h="899160">
                <a:moveTo>
                  <a:pt x="0" y="899160"/>
                </a:moveTo>
                <a:lnTo>
                  <a:pt x="1150619" y="899160"/>
                </a:lnTo>
                <a:lnTo>
                  <a:pt x="1150619" y="0"/>
                </a:lnTo>
                <a:lnTo>
                  <a:pt x="0" y="0"/>
                </a:lnTo>
                <a:lnTo>
                  <a:pt x="0" y="89916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639185" y="1881732"/>
            <a:ext cx="1119885" cy="6418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11  </a:t>
            </a:r>
            <a:r>
              <a:rPr lang="de-DE" sz="900" spc="-10" dirty="0">
                <a:latin typeface="Calibri"/>
                <a:cs typeface="Calibri"/>
              </a:rPr>
              <a:t>Sicherheitsvorgaben, </a:t>
            </a:r>
            <a:r>
              <a:rPr sz="900" spc="-5" dirty="0" err="1">
                <a:latin typeface="Calibri"/>
                <a:cs typeface="Calibri"/>
              </a:rPr>
              <a:t>Sicherheitsmonitoring</a:t>
            </a:r>
            <a:r>
              <a:rPr lang="de-DE" sz="900" spc="-5" dirty="0">
                <a:latin typeface="Calibri"/>
                <a:cs typeface="Calibri"/>
              </a:rPr>
              <a:t>, Angriffserkennung</a:t>
            </a: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endParaRPr sz="2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32660" y="2462783"/>
            <a:ext cx="1199515" cy="828040"/>
          </a:xfrm>
          <a:custGeom>
            <a:avLst/>
            <a:gdLst/>
            <a:ahLst/>
            <a:cxnLst/>
            <a:rect l="l" t="t" r="r" b="b"/>
            <a:pathLst>
              <a:path w="1199514" h="828039">
                <a:moveTo>
                  <a:pt x="0" y="827532"/>
                </a:moveTo>
                <a:lnTo>
                  <a:pt x="1199388" y="827532"/>
                </a:lnTo>
                <a:lnTo>
                  <a:pt x="1199388" y="0"/>
                </a:lnTo>
                <a:lnTo>
                  <a:pt x="0" y="0"/>
                </a:lnTo>
                <a:lnTo>
                  <a:pt x="0" y="827532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40610" y="2489707"/>
            <a:ext cx="98361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alibri"/>
                <a:cs typeface="Calibri"/>
              </a:rPr>
              <a:t>Abteilung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2</a:t>
            </a:r>
            <a:endParaRPr sz="1100" dirty="0">
              <a:latin typeface="Calibri"/>
              <a:cs typeface="Calibri"/>
            </a:endParaRPr>
          </a:p>
          <a:p>
            <a:pPr marL="52069" marR="43180" algn="ctr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latin typeface="Calibri"/>
                <a:cs typeface="Calibri"/>
              </a:rPr>
              <a:t>IT-Sicherheit in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der  </a:t>
            </a:r>
            <a:r>
              <a:rPr sz="900" spc="-5" dirty="0" err="1">
                <a:latin typeface="Calibri"/>
                <a:cs typeface="Calibri"/>
              </a:rPr>
              <a:t>öffentlichen</a:t>
            </a:r>
            <a:r>
              <a:rPr sz="900" spc="-5" dirty="0">
                <a:latin typeface="Calibri"/>
                <a:cs typeface="Calibri"/>
              </a:rPr>
              <a:t>  Verwaltung</a:t>
            </a:r>
            <a:endParaRPr lang="de-DE" sz="900" spc="-5" dirty="0">
              <a:latin typeface="Calibri"/>
              <a:cs typeface="Calibri"/>
            </a:endParaRPr>
          </a:p>
          <a:p>
            <a:pPr marL="52069" marR="43180" algn="ctr">
              <a:lnSpc>
                <a:spcPct val="100000"/>
              </a:lnSpc>
              <a:spcBef>
                <a:spcPts val="5"/>
              </a:spcBef>
            </a:pPr>
            <a:endParaRPr sz="2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40279" y="3395471"/>
            <a:ext cx="1191895" cy="1417320"/>
          </a:xfrm>
          <a:custGeom>
            <a:avLst/>
            <a:gdLst/>
            <a:ahLst/>
            <a:cxnLst/>
            <a:rect l="l" t="t" r="r" b="b"/>
            <a:pathLst>
              <a:path w="1191895" h="1417320">
                <a:moveTo>
                  <a:pt x="0" y="1417320"/>
                </a:moveTo>
                <a:lnTo>
                  <a:pt x="1191768" y="1417320"/>
                </a:lnTo>
                <a:lnTo>
                  <a:pt x="1191768" y="0"/>
                </a:lnTo>
                <a:lnTo>
                  <a:pt x="0" y="0"/>
                </a:lnTo>
                <a:lnTo>
                  <a:pt x="0" y="141732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41040" y="3471113"/>
            <a:ext cx="1179198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785" marR="52069" indent="59055" algn="ctr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alibri"/>
                <a:cs typeface="Calibri"/>
              </a:rPr>
              <a:t>Abteilung 3  </a:t>
            </a:r>
            <a:endParaRPr lang="de-DE" sz="1100" b="1" dirty="0">
              <a:latin typeface="Calibri"/>
              <a:cs typeface="Calibri"/>
            </a:endParaRPr>
          </a:p>
          <a:p>
            <a:pPr marL="57785" marR="52069" indent="59055" algn="ctr">
              <a:lnSpc>
                <a:spcPct val="100000"/>
              </a:lnSpc>
              <a:spcBef>
                <a:spcPts val="105"/>
              </a:spcBef>
            </a:pPr>
            <a:r>
              <a:rPr sz="900" spc="-5" dirty="0">
                <a:latin typeface="Calibri"/>
                <a:cs typeface="Calibri"/>
              </a:rPr>
              <a:t>IT-</a:t>
            </a:r>
            <a:r>
              <a:rPr sz="900" spc="-5" dirty="0" err="1">
                <a:latin typeface="Calibri"/>
                <a:cs typeface="Calibri"/>
              </a:rPr>
              <a:t>Sicherheit</a:t>
            </a:r>
            <a:r>
              <a:rPr sz="900" spc="-5" dirty="0">
                <a:latin typeface="Calibri"/>
                <a:cs typeface="Calibri"/>
              </a:rPr>
              <a:t> bei  </a:t>
            </a:r>
            <a:r>
              <a:rPr sz="900" dirty="0">
                <a:latin typeface="Calibri"/>
                <a:cs typeface="Calibri"/>
              </a:rPr>
              <a:t>KRITIS </a:t>
            </a:r>
            <a:r>
              <a:rPr sz="900" spc="-5" dirty="0">
                <a:latin typeface="Calibri"/>
                <a:cs typeface="Calibri"/>
              </a:rPr>
              <a:t>und in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der  </a:t>
            </a:r>
            <a:r>
              <a:rPr sz="900" spc="-5" dirty="0" err="1">
                <a:latin typeface="Calibri"/>
                <a:cs typeface="Calibri"/>
              </a:rPr>
              <a:t>Öffentlichkeit</a:t>
            </a:r>
            <a:r>
              <a:rPr lang="de-DE" sz="900" spc="-5" dirty="0">
                <a:latin typeface="Calibri"/>
                <a:cs typeface="Calibri"/>
              </a:rPr>
              <a:t> </a:t>
            </a:r>
            <a:r>
              <a:rPr lang="de-DE" sz="900" spc="180" dirty="0">
                <a:latin typeface="Calibri"/>
                <a:cs typeface="Calibri"/>
              </a:rPr>
              <a:t>/</a:t>
            </a:r>
          </a:p>
          <a:p>
            <a:pPr marL="57785" marR="52069" indent="59055" algn="ctr">
              <a:lnSpc>
                <a:spcPct val="100000"/>
              </a:lnSpc>
              <a:spcBef>
                <a:spcPts val="105"/>
              </a:spcBef>
            </a:pPr>
            <a:r>
              <a:rPr sz="900" spc="-5" dirty="0">
                <a:latin typeface="Calibri"/>
                <a:cs typeface="Calibri"/>
              </a:rPr>
              <a:t>IT-</a:t>
            </a:r>
            <a:r>
              <a:rPr sz="900" spc="-5" dirty="0" err="1">
                <a:latin typeface="Calibri"/>
                <a:cs typeface="Calibri"/>
              </a:rPr>
              <a:t>Sicherheit</a:t>
            </a:r>
            <a:r>
              <a:rPr sz="900" spc="-5" dirty="0">
                <a:latin typeface="Calibri"/>
                <a:cs typeface="Calibri"/>
              </a:rPr>
              <a:t> in der  </a:t>
            </a:r>
            <a:r>
              <a:rPr sz="900" spc="-5" dirty="0" err="1">
                <a:latin typeface="Calibri"/>
                <a:cs typeface="Calibri"/>
              </a:rPr>
              <a:t>Digitalisierung</a:t>
            </a:r>
            <a:r>
              <a:rPr sz="900" spc="-5" dirty="0">
                <a:latin typeface="Calibri"/>
                <a:cs typeface="Calibri"/>
              </a:rPr>
              <a:t>  </a:t>
            </a:r>
            <a:endParaRPr lang="de-DE" sz="900" spc="-5" dirty="0">
              <a:latin typeface="Calibri"/>
              <a:cs typeface="Calibri"/>
            </a:endParaRPr>
          </a:p>
          <a:p>
            <a:pPr marL="103505" marR="5080" indent="-91440" algn="ctr">
              <a:lnSpc>
                <a:spcPct val="100000"/>
              </a:lnSpc>
              <a:spcBef>
                <a:spcPts val="5"/>
              </a:spcBef>
            </a:pPr>
            <a:endParaRPr lang="de-DE" sz="400" b="1" spc="-5" dirty="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40279" y="4916423"/>
            <a:ext cx="1203960" cy="828040"/>
          </a:xfrm>
          <a:custGeom>
            <a:avLst/>
            <a:gdLst/>
            <a:ahLst/>
            <a:cxnLst/>
            <a:rect l="l" t="t" r="r" b="b"/>
            <a:pathLst>
              <a:path w="1203960" h="828039">
                <a:moveTo>
                  <a:pt x="0" y="827532"/>
                </a:moveTo>
                <a:lnTo>
                  <a:pt x="1203959" y="827532"/>
                </a:lnTo>
                <a:lnTo>
                  <a:pt x="1203959" y="0"/>
                </a:lnTo>
                <a:lnTo>
                  <a:pt x="0" y="0"/>
                </a:lnTo>
                <a:lnTo>
                  <a:pt x="0" y="82753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40152" y="5020436"/>
            <a:ext cx="1185673" cy="3770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Calibri"/>
                <a:cs typeface="Calibri"/>
              </a:rPr>
              <a:t>Abteilung 4  </a:t>
            </a:r>
            <a:endParaRPr lang="de-DE" sz="1100" b="1" dirty="0">
              <a:latin typeface="Calibri"/>
              <a:cs typeface="Calibri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900" spc="-5" dirty="0" err="1">
                <a:latin typeface="Calibri"/>
                <a:cs typeface="Calibri"/>
              </a:rPr>
              <a:t>Zentrale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10" dirty="0" err="1">
                <a:latin typeface="Calibri"/>
                <a:cs typeface="Calibri"/>
              </a:rPr>
              <a:t>Aufgaben</a:t>
            </a:r>
            <a:endParaRPr lang="de-DE" sz="900" spc="-10" dirty="0">
              <a:latin typeface="Calibri"/>
              <a:cs typeface="Calibri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200" spc="-10" dirty="0">
                <a:latin typeface="Calibri"/>
                <a:cs typeface="Calibri"/>
              </a:rPr>
              <a:t>  </a:t>
            </a:r>
            <a:endParaRPr lang="de-DE" sz="200" spc="-1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44240" y="5330952"/>
            <a:ext cx="2136140" cy="104775"/>
          </a:xfrm>
          <a:custGeom>
            <a:avLst/>
            <a:gdLst/>
            <a:ahLst/>
            <a:cxnLst/>
            <a:rect l="l" t="t" r="r" b="b"/>
            <a:pathLst>
              <a:path w="2136140" h="104775">
                <a:moveTo>
                  <a:pt x="0" y="0"/>
                </a:moveTo>
                <a:lnTo>
                  <a:pt x="2135759" y="0"/>
                </a:lnTo>
                <a:lnTo>
                  <a:pt x="2135759" y="10439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44240" y="5330952"/>
            <a:ext cx="770890" cy="106045"/>
          </a:xfrm>
          <a:custGeom>
            <a:avLst/>
            <a:gdLst/>
            <a:ahLst/>
            <a:cxnLst/>
            <a:rect l="l" t="t" r="r" b="b"/>
            <a:pathLst>
              <a:path w="770889" h="106045">
                <a:moveTo>
                  <a:pt x="0" y="0"/>
                </a:moveTo>
                <a:lnTo>
                  <a:pt x="770382" y="0"/>
                </a:lnTo>
                <a:lnTo>
                  <a:pt x="770382" y="105791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44240" y="5330952"/>
            <a:ext cx="3447415" cy="104775"/>
          </a:xfrm>
          <a:custGeom>
            <a:avLst/>
            <a:gdLst/>
            <a:ahLst/>
            <a:cxnLst/>
            <a:rect l="l" t="t" r="r" b="b"/>
            <a:pathLst>
              <a:path w="3447415" h="104775">
                <a:moveTo>
                  <a:pt x="0" y="0"/>
                </a:moveTo>
                <a:lnTo>
                  <a:pt x="3447034" y="0"/>
                </a:lnTo>
                <a:lnTo>
                  <a:pt x="3447034" y="10439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44240" y="5330952"/>
            <a:ext cx="4803140" cy="97155"/>
          </a:xfrm>
          <a:custGeom>
            <a:avLst/>
            <a:gdLst/>
            <a:ahLst/>
            <a:cxnLst/>
            <a:rect l="l" t="t" r="r" b="b"/>
            <a:pathLst>
              <a:path w="4803140" h="97154">
                <a:moveTo>
                  <a:pt x="0" y="0"/>
                </a:moveTo>
                <a:lnTo>
                  <a:pt x="4802886" y="0"/>
                </a:lnTo>
                <a:lnTo>
                  <a:pt x="4802886" y="96647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Organigramm </a:t>
            </a:r>
            <a:r>
              <a:rPr dirty="0"/>
              <a:t>des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Landesamts für Sicherheit </a:t>
            </a:r>
            <a:r>
              <a:rPr dirty="0"/>
              <a:t>in der</a:t>
            </a:r>
            <a:r>
              <a:rPr spc="-85" dirty="0"/>
              <a:t> </a:t>
            </a:r>
            <a:r>
              <a:rPr spc="-10" dirty="0"/>
              <a:t>Informationstechnik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396804" y="931545"/>
            <a:ext cx="1027430" cy="17272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290"/>
              </a:lnSpc>
            </a:pPr>
            <a:r>
              <a:rPr sz="1100" b="1" spc="-5" dirty="0">
                <a:latin typeface="Calibri"/>
                <a:cs typeface="Calibri"/>
              </a:rPr>
              <a:t>Stand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lang="de-DE" sz="1100" b="1" spc="-50">
                <a:latin typeface="Calibri"/>
                <a:cs typeface="Calibri"/>
              </a:rPr>
              <a:t>01.08.2025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30936" y="3067811"/>
            <a:ext cx="1270000" cy="719455"/>
          </a:xfrm>
          <a:custGeom>
            <a:avLst/>
            <a:gdLst/>
            <a:ahLst/>
            <a:cxnLst/>
            <a:rect l="l" t="t" r="r" b="b"/>
            <a:pathLst>
              <a:path w="1270000" h="719454">
                <a:moveTo>
                  <a:pt x="0" y="719327"/>
                </a:moveTo>
                <a:lnTo>
                  <a:pt x="1269491" y="719327"/>
                </a:lnTo>
                <a:lnTo>
                  <a:pt x="1269491" y="0"/>
                </a:lnTo>
                <a:lnTo>
                  <a:pt x="0" y="0"/>
                </a:lnTo>
                <a:lnTo>
                  <a:pt x="0" y="719327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73607" y="3237941"/>
            <a:ext cx="1177036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5"/>
              </a:spcBef>
            </a:pPr>
            <a:r>
              <a:rPr lang="de-DE" sz="1100" b="1" dirty="0">
                <a:latin typeface="Calibri"/>
                <a:cs typeface="Calibri"/>
              </a:rPr>
              <a:t>Präsident</a:t>
            </a:r>
            <a:endParaRPr sz="1100" b="1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de-DE" sz="1100" b="1" spc="-5" dirty="0">
                <a:latin typeface="Calibri"/>
                <a:cs typeface="Calibri"/>
              </a:rPr>
              <a:t>Bernd Geisler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00427" y="1920239"/>
            <a:ext cx="339725" cy="1506855"/>
          </a:xfrm>
          <a:custGeom>
            <a:avLst/>
            <a:gdLst/>
            <a:ahLst/>
            <a:cxnLst/>
            <a:rect l="l" t="t" r="r" b="b"/>
            <a:pathLst>
              <a:path w="339725" h="1506854">
                <a:moveTo>
                  <a:pt x="339725" y="0"/>
                </a:moveTo>
                <a:lnTo>
                  <a:pt x="169926" y="0"/>
                </a:lnTo>
                <a:lnTo>
                  <a:pt x="169926" y="1506347"/>
                </a:lnTo>
                <a:lnTo>
                  <a:pt x="0" y="1506347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00427" y="3427476"/>
            <a:ext cx="339725" cy="1903730"/>
          </a:xfrm>
          <a:custGeom>
            <a:avLst/>
            <a:gdLst/>
            <a:ahLst/>
            <a:cxnLst/>
            <a:rect l="l" t="t" r="r" b="b"/>
            <a:pathLst>
              <a:path w="339725" h="1903729">
                <a:moveTo>
                  <a:pt x="339725" y="1903602"/>
                </a:moveTo>
                <a:lnTo>
                  <a:pt x="169926" y="1903602"/>
                </a:lnTo>
                <a:lnTo>
                  <a:pt x="169926" y="0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945379" y="3017520"/>
            <a:ext cx="1211580" cy="992505"/>
          </a:xfrm>
          <a:custGeom>
            <a:avLst/>
            <a:gdLst/>
            <a:ahLst/>
            <a:cxnLst/>
            <a:rect l="l" t="t" r="r" b="b"/>
            <a:pathLst>
              <a:path w="1211579" h="992504">
                <a:moveTo>
                  <a:pt x="0" y="992123"/>
                </a:moveTo>
                <a:lnTo>
                  <a:pt x="1211579" y="992123"/>
                </a:lnTo>
                <a:lnTo>
                  <a:pt x="1211579" y="0"/>
                </a:lnTo>
                <a:lnTo>
                  <a:pt x="0" y="0"/>
                </a:lnTo>
                <a:lnTo>
                  <a:pt x="0" y="992123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051552" y="3180080"/>
            <a:ext cx="1001394" cy="5982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22</a:t>
            </a:r>
            <a:endParaRPr sz="11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900" spc="-5" dirty="0" err="1">
                <a:latin typeface="Calibri"/>
                <a:cs typeface="Calibri"/>
              </a:rPr>
              <a:t>Sicherheitsrichtlinien</a:t>
            </a:r>
            <a:endParaRPr lang="de-DE" sz="900" spc="-5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de-DE" sz="900" spc="-5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900" dirty="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502652" y="1839467"/>
            <a:ext cx="1152525" cy="899160"/>
          </a:xfrm>
          <a:custGeom>
            <a:avLst/>
            <a:gdLst/>
            <a:ahLst/>
            <a:cxnLst/>
            <a:rect l="l" t="t" r="r" b="b"/>
            <a:pathLst>
              <a:path w="1152525" h="899160">
                <a:moveTo>
                  <a:pt x="0" y="899160"/>
                </a:moveTo>
                <a:lnTo>
                  <a:pt x="1152144" y="899160"/>
                </a:lnTo>
                <a:lnTo>
                  <a:pt x="1152144" y="0"/>
                </a:lnTo>
                <a:lnTo>
                  <a:pt x="0" y="0"/>
                </a:lnTo>
                <a:lnTo>
                  <a:pt x="0" y="89916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590281" y="1955673"/>
            <a:ext cx="975994" cy="5161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14  </a:t>
            </a:r>
            <a:r>
              <a:rPr sz="900" spc="-5" dirty="0">
                <a:latin typeface="Calibri"/>
                <a:cs typeface="Calibri"/>
              </a:rPr>
              <a:t>Technische </a:t>
            </a:r>
            <a:r>
              <a:rPr sz="900" spc="-5" dirty="0" err="1">
                <a:latin typeface="Calibri"/>
                <a:cs typeface="Calibri"/>
              </a:rPr>
              <a:t>Analyse</a:t>
            </a:r>
            <a:r>
              <a:rPr sz="900" spc="-5" dirty="0">
                <a:latin typeface="Calibri"/>
                <a:cs typeface="Calibri"/>
              </a:rPr>
              <a:t>  </a:t>
            </a:r>
            <a:endParaRPr lang="de-DE" sz="900" spc="-5" dirty="0">
              <a:latin typeface="Calibri"/>
              <a:cs typeface="Calibri"/>
            </a:endParaRPr>
          </a:p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endParaRPr lang="de-DE" sz="200" b="1" spc="-5" dirty="0">
              <a:latin typeface="Calibri"/>
              <a:cs typeface="Calibri"/>
            </a:endParaRPr>
          </a:p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endParaRPr sz="900" dirty="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807195" y="1839467"/>
            <a:ext cx="1152525" cy="899160"/>
          </a:xfrm>
          <a:custGeom>
            <a:avLst/>
            <a:gdLst/>
            <a:ahLst/>
            <a:cxnLst/>
            <a:rect l="l" t="t" r="r" b="b"/>
            <a:pathLst>
              <a:path w="1152525" h="899160">
                <a:moveTo>
                  <a:pt x="0" y="899160"/>
                </a:moveTo>
                <a:lnTo>
                  <a:pt x="1152144" y="899160"/>
                </a:lnTo>
                <a:lnTo>
                  <a:pt x="1152144" y="0"/>
                </a:lnTo>
                <a:lnTo>
                  <a:pt x="0" y="0"/>
                </a:lnTo>
                <a:lnTo>
                  <a:pt x="0" y="89916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882761" y="1886136"/>
            <a:ext cx="98806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15  </a:t>
            </a:r>
            <a:endParaRPr lang="de-DE" sz="1100" b="1" dirty="0">
              <a:latin typeface="Calibri"/>
              <a:cs typeface="Calibri"/>
            </a:endParaRPr>
          </a:p>
          <a:p>
            <a:pPr marL="12700" marR="5080" indent="1270" algn="ctr">
              <a:lnSpc>
                <a:spcPct val="100000"/>
              </a:lnSpc>
              <a:spcBef>
                <a:spcPts val="10"/>
              </a:spcBef>
            </a:pPr>
            <a:r>
              <a:rPr lang="de-DE" sz="900" dirty="0">
                <a:latin typeface="Calibri"/>
                <a:cs typeface="Calibri"/>
              </a:rPr>
              <a:t>LSI-Labor, I</a:t>
            </a:r>
            <a:r>
              <a:rPr sz="900" spc="-5" dirty="0" err="1">
                <a:latin typeface="Calibri"/>
                <a:cs typeface="Calibri"/>
              </a:rPr>
              <a:t>nn</a:t>
            </a:r>
            <a:r>
              <a:rPr sz="900" dirty="0" err="1">
                <a:latin typeface="Calibri"/>
                <a:cs typeface="Calibri"/>
              </a:rPr>
              <a:t>ovatio</a:t>
            </a:r>
            <a:r>
              <a:rPr sz="900" spc="-5" dirty="0" err="1">
                <a:latin typeface="Calibri"/>
                <a:cs typeface="Calibri"/>
              </a:rPr>
              <a:t>ns</a:t>
            </a:r>
            <a:r>
              <a:rPr lang="de-DE" sz="900" spc="-5" dirty="0">
                <a:latin typeface="Calibri"/>
                <a:cs typeface="Calibri"/>
              </a:rPr>
              <a:t>-management</a:t>
            </a:r>
          </a:p>
          <a:p>
            <a:pPr marL="12700" marR="5080" indent="1270" algn="ctr">
              <a:lnSpc>
                <a:spcPct val="100000"/>
              </a:lnSpc>
              <a:spcBef>
                <a:spcPts val="10"/>
              </a:spcBef>
            </a:pPr>
            <a:endParaRPr lang="de-DE" sz="200" spc="-5" dirty="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339840" y="3023616"/>
            <a:ext cx="1348740" cy="986155"/>
          </a:xfrm>
          <a:custGeom>
            <a:avLst/>
            <a:gdLst/>
            <a:ahLst/>
            <a:cxnLst/>
            <a:rect l="l" t="t" r="r" b="b"/>
            <a:pathLst>
              <a:path w="1348740" h="986154">
                <a:moveTo>
                  <a:pt x="0" y="986028"/>
                </a:moveTo>
                <a:lnTo>
                  <a:pt x="1348739" y="986028"/>
                </a:lnTo>
                <a:lnTo>
                  <a:pt x="1348739" y="0"/>
                </a:lnTo>
                <a:lnTo>
                  <a:pt x="0" y="0"/>
                </a:lnTo>
                <a:lnTo>
                  <a:pt x="0" y="98602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346316" y="3229101"/>
            <a:ext cx="133540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23</a:t>
            </a:r>
            <a:endParaRPr sz="11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latin typeface="Calibri"/>
                <a:cs typeface="Calibri"/>
              </a:rPr>
              <a:t>IT-Sicherheit </a:t>
            </a:r>
            <a:r>
              <a:rPr sz="900" spc="-5" dirty="0" err="1">
                <a:latin typeface="Calibri"/>
                <a:cs typeface="Calibri"/>
              </a:rPr>
              <a:t>für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 err="1">
                <a:latin typeface="Calibri"/>
                <a:cs typeface="Calibri"/>
              </a:rPr>
              <a:t>Kommunen</a:t>
            </a:r>
            <a:endParaRPr lang="de-DE" sz="900" spc="-5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endParaRPr lang="de-DE" sz="200" b="1" spc="-5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915656" y="4233671"/>
            <a:ext cx="1421764" cy="978535"/>
          </a:xfrm>
          <a:custGeom>
            <a:avLst/>
            <a:gdLst/>
            <a:ahLst/>
            <a:cxnLst/>
            <a:rect l="l" t="t" r="r" b="b"/>
            <a:pathLst>
              <a:path w="1521459" h="978535">
                <a:moveTo>
                  <a:pt x="0" y="978407"/>
                </a:moveTo>
                <a:lnTo>
                  <a:pt x="1520952" y="978407"/>
                </a:lnTo>
                <a:lnTo>
                  <a:pt x="1520952" y="0"/>
                </a:lnTo>
                <a:lnTo>
                  <a:pt x="0" y="0"/>
                </a:lnTo>
                <a:lnTo>
                  <a:pt x="0" y="978407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963789" y="4324156"/>
            <a:ext cx="1320165" cy="60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8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34</a:t>
            </a:r>
            <a:endParaRPr sz="11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r>
              <a:rPr sz="900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T</a:t>
            </a:r>
            <a:r>
              <a:rPr sz="900" dirty="0">
                <a:latin typeface="Calibri"/>
                <a:cs typeface="Calibri"/>
              </a:rPr>
              <a:t>-</a:t>
            </a:r>
            <a:r>
              <a:rPr sz="900" spc="-10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c</a:t>
            </a:r>
            <a:r>
              <a:rPr sz="900" spc="-5" dirty="0">
                <a:latin typeface="Calibri"/>
                <a:cs typeface="Calibri"/>
              </a:rPr>
              <a:t>he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h</a:t>
            </a:r>
            <a:r>
              <a:rPr sz="900" spc="-5" dirty="0">
                <a:latin typeface="Calibri"/>
                <a:cs typeface="Calibri"/>
              </a:rPr>
              <a:t>ei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inf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rmat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dirty="0">
                <a:latin typeface="Calibri"/>
                <a:cs typeface="Calibri"/>
              </a:rPr>
              <a:t>n  </a:t>
            </a:r>
            <a:r>
              <a:rPr sz="900" spc="-5" dirty="0">
                <a:latin typeface="Calibri"/>
                <a:cs typeface="Calibri"/>
              </a:rPr>
              <a:t>für die allgemeine  Öffentlichkeit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66150" y="4956175"/>
            <a:ext cx="220979" cy="143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latin typeface="Calibri"/>
                <a:cs typeface="Calibri"/>
              </a:rPr>
              <a:t>.</a:t>
            </a:r>
          </a:p>
        </p:txBody>
      </p:sp>
      <p:sp>
        <p:nvSpPr>
          <p:cNvPr id="36" name="object 36"/>
          <p:cNvSpPr/>
          <p:nvPr/>
        </p:nvSpPr>
        <p:spPr>
          <a:xfrm>
            <a:off x="4951476" y="4218432"/>
            <a:ext cx="1348740" cy="986155"/>
          </a:xfrm>
          <a:custGeom>
            <a:avLst/>
            <a:gdLst/>
            <a:ahLst/>
            <a:cxnLst/>
            <a:rect l="l" t="t" r="r" b="b"/>
            <a:pathLst>
              <a:path w="1348739" h="986154">
                <a:moveTo>
                  <a:pt x="0" y="986027"/>
                </a:moveTo>
                <a:lnTo>
                  <a:pt x="1348739" y="986027"/>
                </a:lnTo>
                <a:lnTo>
                  <a:pt x="1348739" y="0"/>
                </a:lnTo>
                <a:lnTo>
                  <a:pt x="0" y="0"/>
                </a:lnTo>
                <a:lnTo>
                  <a:pt x="0" y="98602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029327" y="4296801"/>
            <a:ext cx="1177290" cy="60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32</a:t>
            </a:r>
            <a:endParaRPr sz="1100" dirty="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  <a:spcBef>
                <a:spcPts val="10"/>
              </a:spcBef>
            </a:pPr>
            <a:r>
              <a:rPr sz="900" spc="-5" dirty="0">
                <a:latin typeface="Calibri"/>
                <a:cs typeface="Calibri"/>
              </a:rPr>
              <a:t>IT-Sicherheit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öffentlicher  KRITIS-Betreiber </a:t>
            </a:r>
            <a:r>
              <a:rPr sz="900" dirty="0">
                <a:latin typeface="Calibri"/>
                <a:cs typeface="Calibri"/>
              </a:rPr>
              <a:t>-  </a:t>
            </a:r>
            <a:r>
              <a:rPr sz="900" spc="-5" dirty="0">
                <a:latin typeface="Calibri"/>
                <a:cs typeface="Calibri"/>
              </a:rPr>
              <a:t>Kontaktstelle zum BSI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639311" y="5436108"/>
            <a:ext cx="1152525" cy="901065"/>
          </a:xfrm>
          <a:custGeom>
            <a:avLst/>
            <a:gdLst/>
            <a:ahLst/>
            <a:cxnLst/>
            <a:rect l="l" t="t" r="r" b="b"/>
            <a:pathLst>
              <a:path w="1152525" h="901064">
                <a:moveTo>
                  <a:pt x="0" y="900684"/>
                </a:moveTo>
                <a:lnTo>
                  <a:pt x="1152143" y="900684"/>
                </a:lnTo>
                <a:lnTo>
                  <a:pt x="1152143" y="0"/>
                </a:lnTo>
                <a:lnTo>
                  <a:pt x="0" y="0"/>
                </a:lnTo>
                <a:lnTo>
                  <a:pt x="0" y="900684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686556" y="5500492"/>
            <a:ext cx="1072515" cy="5155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41  </a:t>
            </a:r>
            <a:endParaRPr lang="de-DE" sz="900" b="1" spc="-5" dirty="0">
              <a:latin typeface="Calibri"/>
              <a:cs typeface="Calibri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de-DE" sz="900" spc="-5" dirty="0">
                <a:latin typeface="Calibri"/>
                <a:cs typeface="Calibri"/>
              </a:rPr>
              <a:t>IT-Technik, Notstrom, IT-Controlling, eAkte</a:t>
            </a:r>
          </a:p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endParaRPr lang="de-DE" sz="200" spc="-5" dirty="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004815" y="5434584"/>
            <a:ext cx="1152525" cy="901065"/>
          </a:xfrm>
          <a:custGeom>
            <a:avLst/>
            <a:gdLst/>
            <a:ahLst/>
            <a:cxnLst/>
            <a:rect l="l" t="t" r="r" b="b"/>
            <a:pathLst>
              <a:path w="1152525" h="901064">
                <a:moveTo>
                  <a:pt x="0" y="900683"/>
                </a:moveTo>
                <a:lnTo>
                  <a:pt x="1152143" y="900683"/>
                </a:lnTo>
                <a:lnTo>
                  <a:pt x="1152143" y="0"/>
                </a:lnTo>
                <a:lnTo>
                  <a:pt x="0" y="0"/>
                </a:lnTo>
                <a:lnTo>
                  <a:pt x="0" y="900683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085969" y="5487111"/>
            <a:ext cx="966279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7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42  </a:t>
            </a:r>
            <a:r>
              <a:rPr sz="900" spc="-5" dirty="0">
                <a:latin typeface="Calibri"/>
                <a:cs typeface="Calibri"/>
              </a:rPr>
              <a:t>Haushalt,  </a:t>
            </a:r>
            <a:r>
              <a:rPr sz="900" spc="-5" dirty="0" err="1">
                <a:latin typeface="Calibri"/>
                <a:cs typeface="Calibri"/>
              </a:rPr>
              <a:t>Beschaffung</a:t>
            </a:r>
            <a:r>
              <a:rPr lang="de-DE" sz="900" spc="-5" dirty="0">
                <a:latin typeface="Calibri"/>
                <a:cs typeface="Calibri"/>
              </a:rPr>
              <a:t> </a:t>
            </a:r>
          </a:p>
        </p:txBody>
      </p:sp>
      <p:sp>
        <p:nvSpPr>
          <p:cNvPr id="45" name="object 45"/>
          <p:cNvSpPr/>
          <p:nvPr/>
        </p:nvSpPr>
        <p:spPr>
          <a:xfrm>
            <a:off x="7671816" y="5426964"/>
            <a:ext cx="1152525" cy="901065"/>
          </a:xfrm>
          <a:custGeom>
            <a:avLst/>
            <a:gdLst/>
            <a:ahLst/>
            <a:cxnLst/>
            <a:rect l="l" t="t" r="r" b="b"/>
            <a:pathLst>
              <a:path w="1152525" h="901064">
                <a:moveTo>
                  <a:pt x="0" y="900684"/>
                </a:moveTo>
                <a:lnTo>
                  <a:pt x="1152144" y="900684"/>
                </a:lnTo>
                <a:lnTo>
                  <a:pt x="1152144" y="0"/>
                </a:lnTo>
                <a:lnTo>
                  <a:pt x="0" y="0"/>
                </a:lnTo>
                <a:lnTo>
                  <a:pt x="0" y="900684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688580" y="5423852"/>
            <a:ext cx="1118615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44</a:t>
            </a:r>
            <a:endParaRPr sz="11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r>
              <a:rPr sz="900" spc="-5" dirty="0">
                <a:latin typeface="Calibri"/>
                <a:cs typeface="Calibri"/>
              </a:rPr>
              <a:t>Presse</a:t>
            </a:r>
            <a:r>
              <a:rPr lang="de-DE" sz="900" spc="-5" dirty="0">
                <a:latin typeface="Calibri"/>
                <a:cs typeface="Calibri"/>
              </a:rPr>
              <a:t>,</a:t>
            </a:r>
            <a:r>
              <a:rPr sz="900" spc="-5" dirty="0">
                <a:latin typeface="Calibri"/>
                <a:cs typeface="Calibri"/>
              </a:rPr>
              <a:t> </a:t>
            </a:r>
            <a:endParaRPr lang="de-DE" sz="900" spc="-5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r>
              <a:rPr lang="de-DE" sz="900" spc="-5" dirty="0">
                <a:latin typeface="Calibri"/>
                <a:cs typeface="Calibri"/>
              </a:rPr>
              <a:t>Öffentlichkeitsarbeit</a:t>
            </a: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r>
              <a:rPr lang="de-DE" sz="900" spc="-5" dirty="0">
                <a:latin typeface="Calibri"/>
                <a:cs typeface="Calibri"/>
              </a:rPr>
              <a:t>und Veranstaltungs-management</a:t>
            </a:r>
            <a:endParaRPr lang="de-DE" sz="9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endParaRPr lang="de-DE" sz="1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endParaRPr sz="900" dirty="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286500" y="5434584"/>
            <a:ext cx="1210310" cy="901065"/>
          </a:xfrm>
          <a:custGeom>
            <a:avLst/>
            <a:gdLst/>
            <a:ahLst/>
            <a:cxnLst/>
            <a:rect l="l" t="t" r="r" b="b"/>
            <a:pathLst>
              <a:path w="1210309" h="901064">
                <a:moveTo>
                  <a:pt x="0" y="900683"/>
                </a:moveTo>
                <a:lnTo>
                  <a:pt x="1210055" y="900683"/>
                </a:lnTo>
                <a:lnTo>
                  <a:pt x="1210055" y="0"/>
                </a:lnTo>
                <a:lnTo>
                  <a:pt x="0" y="0"/>
                </a:lnTo>
                <a:lnTo>
                  <a:pt x="0" y="900683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860792" y="3023616"/>
            <a:ext cx="1268095" cy="986155"/>
          </a:xfrm>
          <a:custGeom>
            <a:avLst/>
            <a:gdLst/>
            <a:ahLst/>
            <a:cxnLst/>
            <a:rect l="l" t="t" r="r" b="b"/>
            <a:pathLst>
              <a:path w="1268095" h="986154">
                <a:moveTo>
                  <a:pt x="0" y="986028"/>
                </a:moveTo>
                <a:lnTo>
                  <a:pt x="1267968" y="986028"/>
                </a:lnTo>
                <a:lnTo>
                  <a:pt x="1267968" y="0"/>
                </a:lnTo>
                <a:lnTo>
                  <a:pt x="0" y="0"/>
                </a:lnTo>
                <a:lnTo>
                  <a:pt x="0" y="98602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978204" y="3040262"/>
            <a:ext cx="1033144" cy="779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" marR="74930" algn="ctr">
              <a:lnSpc>
                <a:spcPct val="1002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24  </a:t>
            </a:r>
            <a:r>
              <a:rPr sz="900" spc="-5" dirty="0">
                <a:latin typeface="Calibri"/>
                <a:cs typeface="Calibri"/>
              </a:rPr>
              <a:t>ISMS in der  Staatsverwaltung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-  </a:t>
            </a:r>
            <a:r>
              <a:rPr sz="900" spc="-5" dirty="0">
                <a:latin typeface="Calibri"/>
                <a:cs typeface="Calibri"/>
              </a:rPr>
              <a:t>Beratung, </a:t>
            </a:r>
            <a:r>
              <a:rPr lang="de-DE" sz="900" spc="-5" dirty="0">
                <a:latin typeface="Calibri"/>
                <a:cs typeface="Calibri"/>
              </a:rPr>
              <a:t>Audits</a:t>
            </a:r>
            <a:r>
              <a:rPr sz="900" spc="-5" dirty="0">
                <a:latin typeface="Calibri"/>
                <a:cs typeface="Calibri"/>
              </a:rPr>
              <a:t>,  </a:t>
            </a:r>
            <a:r>
              <a:rPr lang="de-DE" sz="900" spc="-5" dirty="0">
                <a:latin typeface="Calibri"/>
                <a:cs typeface="Calibri"/>
              </a:rPr>
              <a:t>ISMS-Tool</a:t>
            </a:r>
          </a:p>
          <a:p>
            <a:pPr marL="83820" marR="74930" algn="ctr">
              <a:lnSpc>
                <a:spcPct val="100200"/>
              </a:lnSpc>
              <a:spcBef>
                <a:spcPts val="100"/>
              </a:spcBef>
            </a:pPr>
            <a:endParaRPr sz="200" dirty="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997695" y="5434584"/>
            <a:ext cx="1152525" cy="901065"/>
          </a:xfrm>
          <a:custGeom>
            <a:avLst/>
            <a:gdLst/>
            <a:ahLst/>
            <a:cxnLst/>
            <a:rect l="l" t="t" r="r" b="b"/>
            <a:pathLst>
              <a:path w="1152525" h="901064">
                <a:moveTo>
                  <a:pt x="0" y="900683"/>
                </a:moveTo>
                <a:lnTo>
                  <a:pt x="1152144" y="900683"/>
                </a:lnTo>
                <a:lnTo>
                  <a:pt x="1152144" y="0"/>
                </a:lnTo>
                <a:lnTo>
                  <a:pt x="0" y="0"/>
                </a:lnTo>
                <a:lnTo>
                  <a:pt x="0" y="900683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9128888" y="5484877"/>
            <a:ext cx="858392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2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45  </a:t>
            </a:r>
            <a:r>
              <a:rPr sz="900" spc="-5" dirty="0">
                <a:latin typeface="Calibri"/>
                <a:cs typeface="Calibri"/>
              </a:rPr>
              <a:t>Rechtsfragen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der  IT-Sicherheit,  </a:t>
            </a:r>
            <a:r>
              <a:rPr sz="900" spc="-5" dirty="0" err="1">
                <a:latin typeface="Calibri"/>
                <a:cs typeface="Calibri"/>
              </a:rPr>
              <a:t>Datenschutz</a:t>
            </a:r>
            <a:endParaRPr lang="de-DE" sz="900" spc="-5" dirty="0">
              <a:latin typeface="Calibri"/>
              <a:cs typeface="Calibri"/>
            </a:endParaRPr>
          </a:p>
          <a:p>
            <a:pPr marL="12700" marR="5080" indent="635" algn="ctr">
              <a:lnSpc>
                <a:spcPct val="100200"/>
              </a:lnSpc>
              <a:spcBef>
                <a:spcPts val="100"/>
              </a:spcBef>
            </a:pPr>
            <a:endParaRPr lang="de-DE" sz="200" spc="-5" dirty="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227064" y="1837944"/>
            <a:ext cx="1152525" cy="899160"/>
          </a:xfrm>
          <a:custGeom>
            <a:avLst/>
            <a:gdLst/>
            <a:ahLst/>
            <a:cxnLst/>
            <a:rect l="l" t="t" r="r" b="b"/>
            <a:pathLst>
              <a:path w="1152525" h="899160">
                <a:moveTo>
                  <a:pt x="0" y="899160"/>
                </a:moveTo>
                <a:lnTo>
                  <a:pt x="1152143" y="899160"/>
                </a:lnTo>
                <a:lnTo>
                  <a:pt x="1152143" y="0"/>
                </a:lnTo>
                <a:lnTo>
                  <a:pt x="0" y="0"/>
                </a:lnTo>
                <a:lnTo>
                  <a:pt x="0" y="89916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320598" y="1952314"/>
            <a:ext cx="946785" cy="3981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13  </a:t>
            </a:r>
            <a:r>
              <a:rPr sz="900" spc="-5" dirty="0" err="1">
                <a:latin typeface="Calibri"/>
                <a:cs typeface="Calibri"/>
              </a:rPr>
              <a:t>Penetrationstest</a:t>
            </a:r>
            <a:r>
              <a:rPr lang="de-DE" sz="900" spc="-5" dirty="0">
                <a:latin typeface="Calibri"/>
                <a:cs typeface="Calibri"/>
              </a:rPr>
              <a:t>s</a:t>
            </a: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endParaRPr lang="de-DE" sz="3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endParaRPr lang="de-DE" sz="200" dirty="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444240" y="5330952"/>
            <a:ext cx="6129655" cy="104775"/>
          </a:xfrm>
          <a:custGeom>
            <a:avLst/>
            <a:gdLst/>
            <a:ahLst/>
            <a:cxnLst/>
            <a:rect l="l" t="t" r="r" b="b"/>
            <a:pathLst>
              <a:path w="6129655" h="104775">
                <a:moveTo>
                  <a:pt x="0" y="0"/>
                </a:moveTo>
                <a:lnTo>
                  <a:pt x="6129401" y="0"/>
                </a:lnTo>
                <a:lnTo>
                  <a:pt x="6129401" y="10439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630167" y="3017520"/>
            <a:ext cx="1150620" cy="996950"/>
          </a:xfrm>
          <a:custGeom>
            <a:avLst/>
            <a:gdLst/>
            <a:ahLst/>
            <a:cxnLst/>
            <a:rect l="l" t="t" r="r" b="b"/>
            <a:pathLst>
              <a:path w="1150620" h="996950">
                <a:moveTo>
                  <a:pt x="0" y="996695"/>
                </a:moveTo>
                <a:lnTo>
                  <a:pt x="1150619" y="996695"/>
                </a:lnTo>
                <a:lnTo>
                  <a:pt x="1150619" y="0"/>
                </a:lnTo>
                <a:lnTo>
                  <a:pt x="0" y="0"/>
                </a:lnTo>
                <a:lnTo>
                  <a:pt x="0" y="996695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3626231" y="4287773"/>
            <a:ext cx="1132839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 </a:t>
            </a:r>
            <a:r>
              <a:rPr sz="1100" b="1" dirty="0">
                <a:latin typeface="Calibri"/>
                <a:cs typeface="Calibri"/>
              </a:rPr>
              <a:t>31  </a:t>
            </a:r>
            <a:r>
              <a:rPr sz="900" spc="-5" dirty="0">
                <a:latin typeface="Calibri"/>
                <a:cs typeface="Calibri"/>
              </a:rPr>
              <a:t>Technische  Basisdienste der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IT-  </a:t>
            </a:r>
            <a:r>
              <a:rPr sz="900" spc="-5" dirty="0">
                <a:latin typeface="Calibri"/>
                <a:cs typeface="Calibri"/>
              </a:rPr>
              <a:t>Sicherheit,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PKI</a:t>
            </a:r>
            <a:endParaRPr lang="de-DE" sz="900" dirty="0">
              <a:latin typeface="Calibri"/>
              <a:cs typeface="Calibri"/>
            </a:endParaRPr>
          </a:p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endParaRPr lang="de-DE" sz="200" dirty="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900427" y="3427476"/>
            <a:ext cx="339725" cy="676910"/>
          </a:xfrm>
          <a:custGeom>
            <a:avLst/>
            <a:gdLst/>
            <a:ahLst/>
            <a:cxnLst/>
            <a:rect l="l" t="t" r="r" b="b"/>
            <a:pathLst>
              <a:path w="339725" h="676910">
                <a:moveTo>
                  <a:pt x="0" y="0"/>
                </a:moveTo>
                <a:lnTo>
                  <a:pt x="169926" y="0"/>
                </a:lnTo>
                <a:lnTo>
                  <a:pt x="169926" y="676529"/>
                </a:lnTo>
                <a:lnTo>
                  <a:pt x="339725" y="67652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30936" y="4059935"/>
            <a:ext cx="1270000" cy="739946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27329" marR="219075" indent="635" algn="ctr">
              <a:lnSpc>
                <a:spcPct val="100000"/>
              </a:lnSpc>
              <a:spcBef>
                <a:spcPts val="130"/>
              </a:spcBef>
            </a:pPr>
            <a:r>
              <a:rPr sz="1100" b="1" dirty="0" err="1">
                <a:latin typeface="Calibri"/>
                <a:cs typeface="Calibri"/>
              </a:rPr>
              <a:t>Stabsstelle</a:t>
            </a:r>
            <a:r>
              <a:rPr sz="1100" b="1" dirty="0">
                <a:latin typeface="Calibri"/>
                <a:cs typeface="Calibri"/>
              </a:rPr>
              <a:t>  </a:t>
            </a:r>
            <a:r>
              <a:rPr sz="900" spc="-5" dirty="0">
                <a:latin typeface="Calibri"/>
                <a:cs typeface="Calibri"/>
              </a:rPr>
              <a:t>Führungsunter-  </a:t>
            </a:r>
            <a:r>
              <a:rPr sz="900" spc="-5" dirty="0" err="1">
                <a:latin typeface="Calibri"/>
                <a:cs typeface="Calibri"/>
              </a:rPr>
              <a:t>stützung</a:t>
            </a:r>
            <a:r>
              <a:rPr sz="900" spc="-5" dirty="0">
                <a:latin typeface="Calibri"/>
                <a:cs typeface="Calibri"/>
              </a:rPr>
              <a:t> de</a:t>
            </a:r>
            <a:r>
              <a:rPr lang="de-DE" sz="900" spc="-5" dirty="0">
                <a:latin typeface="Calibri"/>
                <a:cs typeface="Calibri"/>
              </a:rPr>
              <a:t>s Präsidenten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/  </a:t>
            </a:r>
            <a:r>
              <a:rPr sz="900" spc="-5" dirty="0" err="1">
                <a:latin typeface="Calibri"/>
                <a:cs typeface="Calibri"/>
              </a:rPr>
              <a:t>Sonderaufgaben</a:t>
            </a:r>
            <a:endParaRPr sz="500" dirty="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630167" y="4221479"/>
            <a:ext cx="1150620" cy="982980"/>
          </a:xfrm>
          <a:custGeom>
            <a:avLst/>
            <a:gdLst/>
            <a:ahLst/>
            <a:cxnLst/>
            <a:rect l="l" t="t" r="r" b="b"/>
            <a:pathLst>
              <a:path w="1150620" h="982979">
                <a:moveTo>
                  <a:pt x="0" y="982980"/>
                </a:moveTo>
                <a:lnTo>
                  <a:pt x="1150619" y="982980"/>
                </a:lnTo>
                <a:lnTo>
                  <a:pt x="1150619" y="0"/>
                </a:lnTo>
                <a:lnTo>
                  <a:pt x="0" y="0"/>
                </a:lnTo>
                <a:lnTo>
                  <a:pt x="0" y="98298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44240" y="1712976"/>
            <a:ext cx="5939155" cy="6350"/>
          </a:xfrm>
          <a:custGeom>
            <a:avLst/>
            <a:gdLst/>
            <a:ahLst/>
            <a:cxnLst/>
            <a:rect l="l" t="t" r="r" b="b"/>
            <a:pathLst>
              <a:path w="5939155" h="6350">
                <a:moveTo>
                  <a:pt x="0" y="0"/>
                </a:moveTo>
                <a:lnTo>
                  <a:pt x="5938901" y="635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204715" y="1712976"/>
            <a:ext cx="0" cy="132080"/>
          </a:xfrm>
          <a:custGeom>
            <a:avLst/>
            <a:gdLst/>
            <a:ahLst/>
            <a:cxnLst/>
            <a:rect l="l" t="t" r="r" b="b"/>
            <a:pathLst>
              <a:path h="132080">
                <a:moveTo>
                  <a:pt x="0" y="131825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512308" y="1712976"/>
            <a:ext cx="0" cy="125095"/>
          </a:xfrm>
          <a:custGeom>
            <a:avLst/>
            <a:gdLst/>
            <a:ahLst/>
            <a:cxnLst/>
            <a:rect l="l" t="t" r="r" b="b"/>
            <a:pathLst>
              <a:path h="125094">
                <a:moveTo>
                  <a:pt x="0" y="124713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803135" y="1712976"/>
            <a:ext cx="0" cy="125095"/>
          </a:xfrm>
          <a:custGeom>
            <a:avLst/>
            <a:gdLst/>
            <a:ahLst/>
            <a:cxnLst/>
            <a:rect l="l" t="t" r="r" b="b"/>
            <a:pathLst>
              <a:path h="125094">
                <a:moveTo>
                  <a:pt x="0" y="124713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078723" y="1712976"/>
            <a:ext cx="0" cy="126364"/>
          </a:xfrm>
          <a:custGeom>
            <a:avLst/>
            <a:gdLst/>
            <a:ahLst/>
            <a:cxnLst/>
            <a:rect l="l" t="t" r="r" b="b"/>
            <a:pathLst>
              <a:path h="126364">
                <a:moveTo>
                  <a:pt x="0" y="126364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383268" y="1719072"/>
            <a:ext cx="0" cy="120014"/>
          </a:xfrm>
          <a:custGeom>
            <a:avLst/>
            <a:gdLst/>
            <a:ahLst/>
            <a:cxnLst/>
            <a:rect l="l" t="t" r="r" b="b"/>
            <a:pathLst>
              <a:path h="120014">
                <a:moveTo>
                  <a:pt x="0" y="120014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70903" y="4226052"/>
            <a:ext cx="1275715" cy="978535"/>
          </a:xfrm>
          <a:custGeom>
            <a:avLst/>
            <a:gdLst/>
            <a:ahLst/>
            <a:cxnLst/>
            <a:rect l="l" t="t" r="r" b="b"/>
            <a:pathLst>
              <a:path w="1275715" h="978535">
                <a:moveTo>
                  <a:pt x="0" y="978408"/>
                </a:moveTo>
                <a:lnTo>
                  <a:pt x="1275588" y="978408"/>
                </a:lnTo>
                <a:lnTo>
                  <a:pt x="1275588" y="0"/>
                </a:lnTo>
                <a:lnTo>
                  <a:pt x="0" y="0"/>
                </a:lnTo>
                <a:lnTo>
                  <a:pt x="0" y="97840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6719443" y="4287446"/>
            <a:ext cx="778510" cy="60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Referat</a:t>
            </a:r>
            <a:r>
              <a:rPr sz="1100" b="1" spc="-8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33</a:t>
            </a:r>
            <a:endParaRPr sz="11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0"/>
              </a:spcBef>
            </a:pPr>
            <a:r>
              <a:rPr sz="900" spc="-5" dirty="0">
                <a:latin typeface="Calibri"/>
                <a:cs typeface="Calibri"/>
              </a:rPr>
              <a:t>IT-Sicherheit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bei  staatlichen  Beteiligungen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2071116" y="281025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432047" y="2877311"/>
            <a:ext cx="5063490" cy="13970"/>
          </a:xfrm>
          <a:custGeom>
            <a:avLst/>
            <a:gdLst/>
            <a:ahLst/>
            <a:cxnLst/>
            <a:rect l="l" t="t" r="r" b="b"/>
            <a:pathLst>
              <a:path w="5063490" h="13969">
                <a:moveTo>
                  <a:pt x="0" y="0"/>
                </a:moveTo>
                <a:lnTo>
                  <a:pt x="5062982" y="1346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148328" y="2886455"/>
            <a:ext cx="0" cy="131445"/>
          </a:xfrm>
          <a:custGeom>
            <a:avLst/>
            <a:gdLst/>
            <a:ahLst/>
            <a:cxnLst/>
            <a:rect l="l" t="t" r="r" b="b"/>
            <a:pathLst>
              <a:path h="131444">
                <a:moveTo>
                  <a:pt x="0" y="131445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512308" y="2884932"/>
            <a:ext cx="0" cy="137795"/>
          </a:xfrm>
          <a:custGeom>
            <a:avLst/>
            <a:gdLst/>
            <a:ahLst/>
            <a:cxnLst/>
            <a:rect l="l" t="t" r="r" b="b"/>
            <a:pathLst>
              <a:path h="137794">
                <a:moveTo>
                  <a:pt x="0" y="137540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963156" y="2891027"/>
            <a:ext cx="0" cy="131445"/>
          </a:xfrm>
          <a:custGeom>
            <a:avLst/>
            <a:gdLst/>
            <a:ahLst/>
            <a:cxnLst/>
            <a:rect l="l" t="t" r="r" b="b"/>
            <a:pathLst>
              <a:path h="131444">
                <a:moveTo>
                  <a:pt x="0" y="131445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494776" y="2886455"/>
            <a:ext cx="0" cy="131445"/>
          </a:xfrm>
          <a:custGeom>
            <a:avLst/>
            <a:gdLst/>
            <a:ahLst/>
            <a:cxnLst/>
            <a:rect l="l" t="t" r="r" b="b"/>
            <a:pathLst>
              <a:path h="131444">
                <a:moveTo>
                  <a:pt x="0" y="131445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444240" y="4108703"/>
            <a:ext cx="5075555" cy="11430"/>
          </a:xfrm>
          <a:custGeom>
            <a:avLst/>
            <a:gdLst/>
            <a:ahLst/>
            <a:cxnLst/>
            <a:rect l="l" t="t" r="r" b="b"/>
            <a:pathLst>
              <a:path w="5075555" h="11429">
                <a:moveTo>
                  <a:pt x="0" y="0"/>
                </a:moveTo>
                <a:lnTo>
                  <a:pt x="5075428" y="1117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158996" y="4110228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108077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014971" y="4119371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5">
                <a:moveTo>
                  <a:pt x="0" y="105663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520683" y="4119371"/>
            <a:ext cx="0" cy="114935"/>
          </a:xfrm>
          <a:custGeom>
            <a:avLst/>
            <a:gdLst/>
            <a:ahLst/>
            <a:cxnLst/>
            <a:rect l="l" t="t" r="r" b="b"/>
            <a:pathLst>
              <a:path h="114935">
                <a:moveTo>
                  <a:pt x="0" y="114934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597652" y="4212335"/>
            <a:ext cx="27940" cy="6985"/>
          </a:xfrm>
          <a:custGeom>
            <a:avLst/>
            <a:gdLst/>
            <a:ahLst/>
            <a:cxnLst/>
            <a:rect l="l" t="t" r="r" b="b"/>
            <a:pathLst>
              <a:path w="27939" h="6985">
                <a:moveTo>
                  <a:pt x="0" y="0"/>
                </a:moveTo>
                <a:lnTo>
                  <a:pt x="27559" y="6731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548884" y="4113276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5">
                <a:moveTo>
                  <a:pt x="0" y="105663"/>
                </a:move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BFC2F59C-5E8B-4DE2-8EE1-F3BD4B213F65}"/>
              </a:ext>
            </a:extLst>
          </p:cNvPr>
          <p:cNvCxnSpPr>
            <a:cxnSpLocks/>
            <a:stCxn id="63" idx="0"/>
          </p:cNvCxnSpPr>
          <p:nvPr/>
        </p:nvCxnSpPr>
        <p:spPr>
          <a:xfrm flipV="1">
            <a:off x="1265936" y="3786125"/>
            <a:ext cx="0" cy="2738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feld 85">
            <a:extLst>
              <a:ext uri="{FF2B5EF4-FFF2-40B4-BE49-F238E27FC236}">
                <a16:creationId xmlns:a16="http://schemas.microsoft.com/office/drawing/2014/main" id="{DBFFB0CE-B325-41E4-809B-B39943B8EEE0}"/>
              </a:ext>
            </a:extLst>
          </p:cNvPr>
          <p:cNvSpPr txBox="1"/>
          <p:nvPr/>
        </p:nvSpPr>
        <p:spPr>
          <a:xfrm>
            <a:off x="6225602" y="5397070"/>
            <a:ext cx="133832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>
                <a:latin typeface="+mj-lt"/>
              </a:rPr>
              <a:t>Referat 43</a:t>
            </a:r>
          </a:p>
          <a:p>
            <a:pPr algn="ctr"/>
            <a:r>
              <a:rPr lang="de-DE" sz="900" dirty="0"/>
              <a:t>Personal, </a:t>
            </a:r>
          </a:p>
          <a:p>
            <a:pPr algn="ctr"/>
            <a:r>
              <a:rPr lang="de-DE" sz="900" dirty="0"/>
              <a:t>Personalentwicklung, Fortbildung, Personalgewinnung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3109B053-B0D7-4C5A-8923-48C9103C5ECD}"/>
              </a:ext>
            </a:extLst>
          </p:cNvPr>
          <p:cNvSpPr txBox="1"/>
          <p:nvPr/>
        </p:nvSpPr>
        <p:spPr>
          <a:xfrm>
            <a:off x="3626231" y="3085831"/>
            <a:ext cx="117677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Referat 21</a:t>
            </a:r>
          </a:p>
          <a:p>
            <a:pPr algn="ctr"/>
            <a:r>
              <a:rPr lang="de-DE" sz="900" dirty="0"/>
              <a:t>IT-Sicherheits-beratung für die Staatsverwaltung</a:t>
            </a:r>
          </a:p>
          <a:p>
            <a:pPr algn="ctr"/>
            <a:endParaRPr lang="de-DE" sz="300" dirty="0"/>
          </a:p>
        </p:txBody>
      </p:sp>
      <p:sp>
        <p:nvSpPr>
          <p:cNvPr id="88" name="object 19">
            <a:extLst>
              <a:ext uri="{FF2B5EF4-FFF2-40B4-BE49-F238E27FC236}">
                <a16:creationId xmlns:a16="http://schemas.microsoft.com/office/drawing/2014/main" id="{496CB973-41AA-4902-9C01-D9A66F990D73}"/>
              </a:ext>
            </a:extLst>
          </p:cNvPr>
          <p:cNvSpPr/>
          <p:nvPr/>
        </p:nvSpPr>
        <p:spPr>
          <a:xfrm>
            <a:off x="635000" y="2101543"/>
            <a:ext cx="1270000" cy="719455"/>
          </a:xfrm>
          <a:custGeom>
            <a:avLst/>
            <a:gdLst/>
            <a:ahLst/>
            <a:cxnLst/>
            <a:rect l="l" t="t" r="r" b="b"/>
            <a:pathLst>
              <a:path w="1270000" h="719454">
                <a:moveTo>
                  <a:pt x="0" y="719327"/>
                </a:moveTo>
                <a:lnTo>
                  <a:pt x="1269491" y="719327"/>
                </a:lnTo>
                <a:lnTo>
                  <a:pt x="1269491" y="0"/>
                </a:lnTo>
                <a:lnTo>
                  <a:pt x="0" y="0"/>
                </a:lnTo>
                <a:lnTo>
                  <a:pt x="0" y="719327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90" name="Gerader Verbinder 89">
            <a:extLst>
              <a:ext uri="{FF2B5EF4-FFF2-40B4-BE49-F238E27FC236}">
                <a16:creationId xmlns:a16="http://schemas.microsoft.com/office/drawing/2014/main" id="{D1771EA1-2B72-4F4B-99C5-B40EAC821577}"/>
              </a:ext>
            </a:extLst>
          </p:cNvPr>
          <p:cNvCxnSpPr>
            <a:cxnSpLocks/>
          </p:cNvCxnSpPr>
          <p:nvPr/>
        </p:nvCxnSpPr>
        <p:spPr>
          <a:xfrm flipV="1">
            <a:off x="1262125" y="2810255"/>
            <a:ext cx="0" cy="2738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FA8B1F1C-E2CA-4918-9928-618E07A3A080}"/>
              </a:ext>
            </a:extLst>
          </p:cNvPr>
          <p:cNvSpPr txBox="1"/>
          <p:nvPr/>
        </p:nvSpPr>
        <p:spPr>
          <a:xfrm>
            <a:off x="632908" y="2163930"/>
            <a:ext cx="12738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b="1" dirty="0"/>
              <a:t>EBB-Stelle Bayern</a:t>
            </a:r>
          </a:p>
          <a:p>
            <a:endParaRPr lang="de-DE" sz="11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/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180</Words>
  <PresentationFormat>Breitbild</PresentationFormat>
  <Paragraphs>50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Organigramm des Landesamts für Sicherheit in der Informationstechnik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2022-06-03T07:51:50Z</dcterms:created>
  <dcterms:modified xsi:type="dcterms:W3CDTF">2025-08-05T09:10:59Z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2022-06-03T00:00:00Z</vt:filetime>
  </property>
</Properties>
</file>